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2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079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60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138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254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616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402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502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263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607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74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309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5DD40-357B-497E-B304-8CA9215BE985}" type="datetimeFigureOut">
              <a:rPr lang="uk-UA" smtClean="0"/>
              <a:t>12.10.2021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16FFD-6E72-4B78-AC67-35D26C9CF5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973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омб 3"/>
          <p:cNvSpPr/>
          <p:nvPr/>
        </p:nvSpPr>
        <p:spPr>
          <a:xfrm>
            <a:off x="611560" y="1556792"/>
            <a:ext cx="7344816" cy="4032448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844824"/>
            <a:ext cx="3024336" cy="172819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Предметом вивчення курсу є: законодавство по регулюванню кадастрів нерухомості</a:t>
            </a:r>
            <a:endParaRPr lang="uk-UA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3789040"/>
            <a:ext cx="3024336" cy="158417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Період вивчення дисципліни:</a:t>
            </a:r>
          </a:p>
          <a:p>
            <a:pPr algn="ctr"/>
            <a:r>
              <a:rPr lang="uk-UA" dirty="0" smtClean="0"/>
              <a:t> 2м курс, 3 семестр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98319" y="1844824"/>
            <a:ext cx="3528392" cy="17281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Обсяг дисципліни складає</a:t>
            </a:r>
          </a:p>
          <a:p>
            <a:pPr algn="ctr"/>
            <a:r>
              <a:rPr lang="uk-UA" dirty="0" smtClean="0"/>
              <a:t> </a:t>
            </a:r>
            <a:r>
              <a:rPr lang="uk-UA" dirty="0"/>
              <a:t>5</a:t>
            </a:r>
            <a:r>
              <a:rPr lang="uk-UA" dirty="0" smtClean="0"/>
              <a:t> кредитів 120 годин, з них 30 годин лекцій та 30 годин практичних занять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98319" y="3789040"/>
            <a:ext cx="3528392" cy="3068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Мета курсу: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uk-UA" dirty="0"/>
              <a:t>полягає у вивченні законів, положень та нормативно-правових актів з регулювання питань </a:t>
            </a:r>
            <a:r>
              <a:rPr lang="uk-UA" dirty="0" smtClean="0"/>
              <a:t> </a:t>
            </a:r>
            <a:r>
              <a:rPr lang="uk-UA" dirty="0"/>
              <a:t>грошової оцінки земель, державної реєстрації землеволодінь та землекористувань, ведення державного земельного кадастру.</a:t>
            </a:r>
            <a:endParaRPr lang="ru-RU" dirty="0"/>
          </a:p>
          <a:p>
            <a:pPr algn="ctr"/>
            <a:r>
              <a:rPr lang="uk-UA" dirty="0" smtClean="0"/>
              <a:t>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9532" y="601064"/>
            <a:ext cx="784887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Законодавче забезпечення державного земельного кадастру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43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147498" y="5301208"/>
            <a:ext cx="6744982" cy="86409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C2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uk-UA" dirty="0" smtClean="0">
                <a:solidFill>
                  <a:srgbClr val="FC2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 smtClean="0">
                <a:solidFill>
                  <a:schemeClr val="tx1"/>
                </a:solidFill>
              </a:rPr>
              <a:t>вірно </a:t>
            </a:r>
            <a:r>
              <a:rPr lang="uk-UA" dirty="0">
                <a:solidFill>
                  <a:schemeClr val="tx1"/>
                </a:solidFill>
              </a:rPr>
              <a:t>володіти законодавчою базою кадастру нерухомості при здійсненні ведення кадастру нерухомості.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Месяц 3"/>
          <p:cNvSpPr/>
          <p:nvPr/>
        </p:nvSpPr>
        <p:spPr>
          <a:xfrm rot="10800000">
            <a:off x="130677" y="68659"/>
            <a:ext cx="2284588" cy="6789341"/>
          </a:xfrm>
          <a:prstGeom prst="moon">
            <a:avLst>
              <a:gd name="adj" fmla="val 80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2351637" y="260648"/>
            <a:ext cx="6336704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результаті вивчення навчальної дисципліни студент </a:t>
            </a:r>
            <a:r>
              <a:rPr lang="uk-UA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буде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знати:</a:t>
            </a:r>
            <a:endParaRPr lang="uk-UA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 dirty="0"/>
              <a:t>- систему земельного законодавства;</a:t>
            </a:r>
            <a:endParaRPr lang="ru-RU" sz="2000" dirty="0"/>
          </a:p>
          <a:p>
            <a:r>
              <a:rPr lang="uk-UA" sz="2000" dirty="0"/>
              <a:t> - правове регулювання землеустрою та ведення державного земельного кадастру;</a:t>
            </a:r>
            <a:endParaRPr lang="ru-RU" sz="2000" dirty="0"/>
          </a:p>
          <a:p>
            <a:r>
              <a:rPr lang="uk-UA" sz="2000" dirty="0"/>
              <a:t> - підстави та порядок виникнення прав на землю;</a:t>
            </a:r>
            <a:endParaRPr lang="ru-RU" sz="2000" dirty="0"/>
          </a:p>
          <a:p>
            <a:r>
              <a:rPr lang="uk-UA" sz="2000" dirty="0"/>
              <a:t> - законодавче врегулювання проведення грошової оцінки землі та нерухомості;</a:t>
            </a:r>
            <a:endParaRPr lang="ru-RU" sz="2000" dirty="0"/>
          </a:p>
          <a:p>
            <a:r>
              <a:rPr lang="uk-UA" sz="2000" dirty="0"/>
              <a:t> - законодавче забезпечення кадастру населених пунктів;</a:t>
            </a:r>
            <a:endParaRPr lang="ru-RU" sz="2000" dirty="0"/>
          </a:p>
          <a:p>
            <a:r>
              <a:rPr lang="uk-UA" sz="2000" dirty="0"/>
              <a:t> - законодавче забезпечення державної реєстрації прав власності на нерухоме майно.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723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Теми курсу: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endParaRPr lang="uk-UA" sz="27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640960" cy="5472608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  <a:tabLst>
                <a:tab pos="-4951095" algn="l"/>
              </a:tabLst>
            </a:pP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Законодавство про кадастр нерухомості в системі законодавства України і його історичний розвиток.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tabLst>
                <a:tab pos="-4951095" algn="l"/>
              </a:tabLst>
            </a:pP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Види кадастру нерухомості в системі законодавства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4951095" algn="l"/>
              </a:tabLst>
            </a:pP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Тема 3 Законодавче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містобудівного 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кадастру.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-4951095" algn="l"/>
              </a:tabLst>
            </a:pP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Законодавче забезпечення кадастрового зонування та кадастрових зйомок.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4951095" algn="l"/>
              </a:tabLst>
            </a:pP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Правове регулювання бонітування ґрунтів </a:t>
            </a:r>
            <a:endParaRPr lang="uk-UA" sz="20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-4951095" algn="l"/>
              </a:tabLst>
            </a:pP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Законодавче регулювання нормативної грошової оцінки земельних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ділянок.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-4951095" algn="l"/>
              </a:tabLst>
            </a:pP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Законодавче забезпечення  державної реєстрації земельних ділянок та прав на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4951095" algn="l"/>
              </a:tabLst>
            </a:pP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Правове забезпечення державна реєстрація нерухомого майна та прав на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них. </a:t>
            </a:r>
          </a:p>
          <a:p>
            <a:pPr algn="just">
              <a:tabLst>
                <a:tab pos="-4951095" algn="l"/>
              </a:tabLst>
            </a:pP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9.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Правове забезпечення земельного кадастру у зарубіжних країнах.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4951095" algn="l"/>
              </a:tabLst>
            </a:pPr>
            <a:endParaRPr lang="uk-U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89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261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  Теми курсу: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29</cp:revision>
  <dcterms:created xsi:type="dcterms:W3CDTF">2020-10-07T11:23:59Z</dcterms:created>
  <dcterms:modified xsi:type="dcterms:W3CDTF">2021-10-12T05:08:14Z</dcterms:modified>
</cp:coreProperties>
</file>